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866647"/>
            <a:ext cx="12034520" cy="925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724" y="2259533"/>
            <a:ext cx="11820550" cy="2757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2311" y="748283"/>
            <a:ext cx="7409688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912" y="1749678"/>
            <a:ext cx="3276600" cy="20739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spc="-85" dirty="0">
                <a:latin typeface="Corbel"/>
                <a:cs typeface="Corbel"/>
              </a:rPr>
              <a:t>Doctor </a:t>
            </a:r>
            <a:r>
              <a:rPr sz="4800" spc="-80" dirty="0">
                <a:latin typeface="Corbel"/>
                <a:cs typeface="Corbel"/>
              </a:rPr>
              <a:t> </a:t>
            </a:r>
            <a:r>
              <a:rPr sz="4800" spc="-100" dirty="0">
                <a:latin typeface="Corbel"/>
                <a:cs typeface="Corbel"/>
              </a:rPr>
              <a:t>App</a:t>
            </a:r>
            <a:r>
              <a:rPr sz="4800" spc="-105" dirty="0">
                <a:latin typeface="Corbel"/>
                <a:cs typeface="Corbel"/>
              </a:rPr>
              <a:t>o</a:t>
            </a:r>
            <a:r>
              <a:rPr sz="4800" spc="-100" dirty="0">
                <a:latin typeface="Corbel"/>
                <a:cs typeface="Corbel"/>
              </a:rPr>
              <a:t>in</a:t>
            </a:r>
            <a:r>
              <a:rPr sz="4800" spc="-95" dirty="0">
                <a:latin typeface="Corbel"/>
                <a:cs typeface="Corbel"/>
              </a:rPr>
              <a:t>t</a:t>
            </a:r>
            <a:r>
              <a:rPr sz="4800" spc="-100" dirty="0">
                <a:latin typeface="Corbel"/>
                <a:cs typeface="Corbel"/>
              </a:rPr>
              <a:t>men</a:t>
            </a:r>
            <a:r>
              <a:rPr sz="4800" dirty="0">
                <a:latin typeface="Corbel"/>
                <a:cs typeface="Corbel"/>
              </a:rPr>
              <a:t>t  </a:t>
            </a:r>
            <a:r>
              <a:rPr sz="4800" spc="-80" dirty="0">
                <a:latin typeface="Corbel"/>
                <a:cs typeface="Corbel"/>
              </a:rPr>
              <a:t>System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" y="4078223"/>
            <a:ext cx="4721352" cy="2017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247723"/>
            <a:ext cx="10439400" cy="5919216"/>
            <a:chOff x="0" y="228600"/>
            <a:chExt cx="12192127" cy="591921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8600"/>
              <a:ext cx="12192000" cy="5919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0" y="304800"/>
            <a:ext cx="12725400" cy="5564505"/>
            <a:chOff x="0" y="762000"/>
            <a:chExt cx="12192000" cy="5335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9270365" cy="5335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115358"/>
            <a:ext cx="12192000" cy="6200140"/>
            <a:chOff x="0" y="339852"/>
            <a:chExt cx="12192000" cy="6200140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9852"/>
              <a:ext cx="10419460" cy="6199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228600"/>
            <a:ext cx="12192000" cy="6024880"/>
            <a:chOff x="0" y="448055"/>
            <a:chExt cx="12192000" cy="6024880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8055"/>
              <a:ext cx="10861420" cy="6024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3943"/>
            <a:ext cx="12192000" cy="6358255"/>
            <a:chOff x="0" y="313943"/>
            <a:chExt cx="12192000" cy="6358255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943"/>
              <a:ext cx="12191999" cy="63581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228600"/>
            <a:ext cx="12192000" cy="5998845"/>
            <a:chOff x="0" y="367284"/>
            <a:chExt cx="12192000" cy="5998845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7284"/>
              <a:ext cx="11035156" cy="5998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62000"/>
            <a:ext cx="2921635" cy="5334000"/>
          </a:xfrm>
          <a:custGeom>
            <a:avLst/>
            <a:gdLst/>
            <a:ahLst/>
            <a:cxnLst/>
            <a:rect l="l" t="t" r="r" b="b"/>
            <a:pathLst>
              <a:path w="2921634" h="5334000">
                <a:moveTo>
                  <a:pt x="0" y="5334000"/>
                </a:moveTo>
                <a:lnTo>
                  <a:pt x="2921507" y="5334000"/>
                </a:lnTo>
                <a:lnTo>
                  <a:pt x="2921507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286" y="1323847"/>
            <a:ext cx="8320405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229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OO</a:t>
            </a:r>
            <a:r>
              <a:rPr sz="5300" b="1" spc="-105" dirty="0">
                <a:latin typeface="Corbel"/>
                <a:cs typeface="Corbel"/>
              </a:rPr>
              <a:t>L</a:t>
            </a:r>
            <a:r>
              <a:rPr sz="5300" b="1" dirty="0">
                <a:latin typeface="Corbel"/>
                <a:cs typeface="Corbel"/>
              </a:rPr>
              <a:t>S</a:t>
            </a:r>
            <a:r>
              <a:rPr sz="5300" b="1" spc="-470" dirty="0">
                <a:latin typeface="Corbel"/>
                <a:cs typeface="Corbel"/>
              </a:rPr>
              <a:t> </a:t>
            </a:r>
            <a:r>
              <a:rPr sz="5300" b="1" spc="-95" dirty="0">
                <a:latin typeface="Corbel"/>
                <a:cs typeface="Corbel"/>
              </a:rPr>
              <a:t>AN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590" dirty="0">
                <a:latin typeface="Corbel"/>
                <a:cs typeface="Corbel"/>
              </a:rPr>
              <a:t> </a:t>
            </a:r>
            <a:r>
              <a:rPr sz="5300" b="1" spc="-100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spc="-100" dirty="0">
                <a:latin typeface="Corbel"/>
                <a:cs typeface="Corbel"/>
              </a:rPr>
              <a:t>C</a:t>
            </a:r>
            <a:r>
              <a:rPr sz="5300" b="1" spc="-95" dirty="0">
                <a:latin typeface="Corbel"/>
                <a:cs typeface="Corbel"/>
              </a:rPr>
              <a:t>H</a:t>
            </a:r>
            <a:r>
              <a:rPr sz="5300" b="1" spc="-100" dirty="0">
                <a:latin typeface="Corbel"/>
                <a:cs typeface="Corbel"/>
              </a:rPr>
              <a:t>N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310" dirty="0">
                <a:latin typeface="Corbel"/>
                <a:cs typeface="Corbel"/>
              </a:rPr>
              <a:t>L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10" dirty="0">
                <a:latin typeface="Corbel"/>
                <a:cs typeface="Corbel"/>
              </a:rPr>
              <a:t>I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S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272" y="2398347"/>
            <a:ext cx="3333115" cy="320484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JDK1.8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Eclipse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 IDE</a:t>
            </a:r>
            <a:endParaRPr sz="2200">
              <a:latin typeface="Corbel"/>
              <a:cs typeface="Corbel"/>
            </a:endParaRPr>
          </a:p>
          <a:p>
            <a:pPr marL="12700" marR="63500">
              <a:lnSpc>
                <a:spcPct val="135500"/>
              </a:lnSpc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Apac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h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e</a:t>
            </a:r>
            <a:r>
              <a:rPr sz="2200" spc="-13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45" dirty="0">
                <a:solidFill>
                  <a:srgbClr val="D9F0F6"/>
                </a:solidFill>
                <a:latin typeface="Corbel"/>
                <a:cs typeface="Corbel"/>
              </a:rPr>
              <a:t>T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m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ca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t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9.0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.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54 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HTML,</a:t>
            </a:r>
            <a:r>
              <a:rPr sz="2200" spc="-8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CSS,</a:t>
            </a:r>
            <a:r>
              <a:rPr sz="2200" spc="-5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Java</a:t>
            </a:r>
            <a:r>
              <a:rPr sz="2200" spc="-7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Script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,</a:t>
            </a:r>
            <a:r>
              <a:rPr sz="2200" b="1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JSP </a:t>
            </a:r>
            <a:r>
              <a:rPr sz="2200" b="1" spc="-44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Oracle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11g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Boot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2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Data</a:t>
            </a:r>
            <a:r>
              <a:rPr sz="2200" spc="-6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60" dirty="0">
                <a:solidFill>
                  <a:srgbClr val="D9F0F6"/>
                </a:solidFill>
                <a:latin typeface="Corbel"/>
                <a:cs typeface="Corbel"/>
              </a:rPr>
              <a:t>JPA</a:t>
            </a:r>
            <a:r>
              <a:rPr sz="2200" spc="-2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dependency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08392" y="743712"/>
            <a:ext cx="4483735" cy="5369560"/>
            <a:chOff x="7708392" y="743712"/>
            <a:chExt cx="4483735" cy="5369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120" y="743712"/>
              <a:ext cx="2087879" cy="2673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0" y="3534156"/>
              <a:ext cx="1999487" cy="2578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8392" y="4706112"/>
              <a:ext cx="2258568" cy="1289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392" y="2061972"/>
              <a:ext cx="2327148" cy="252984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3764279"/>
            <a:ext cx="2974848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0123" y="757427"/>
            <a:ext cx="4342130" cy="5329555"/>
          </a:xfrm>
          <a:custGeom>
            <a:avLst/>
            <a:gdLst/>
            <a:ahLst/>
            <a:cxnLst/>
            <a:rect l="l" t="t" r="r" b="b"/>
            <a:pathLst>
              <a:path w="4342130" h="5329555">
                <a:moveTo>
                  <a:pt x="4341876" y="0"/>
                </a:moveTo>
                <a:lnTo>
                  <a:pt x="0" y="0"/>
                </a:lnTo>
                <a:lnTo>
                  <a:pt x="0" y="5329428"/>
                </a:lnTo>
                <a:lnTo>
                  <a:pt x="4341876" y="5329428"/>
                </a:lnTo>
                <a:lnTo>
                  <a:pt x="434187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20355" y="622230"/>
            <a:ext cx="3975735" cy="495871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775"/>
              </a:spcBef>
            </a:pP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FEATURES</a:t>
            </a:r>
            <a:endParaRPr sz="3200">
              <a:latin typeface="Corbel"/>
              <a:cs typeface="Corbel"/>
            </a:endParaRPr>
          </a:p>
          <a:p>
            <a:pPr marL="12700" marR="391795">
              <a:lnSpc>
                <a:spcPts val="3460"/>
              </a:lnSpc>
              <a:spcBef>
                <a:spcPts val="2115"/>
              </a:spcBef>
              <a:buAutoNum type="arabicParenR"/>
              <a:tabLst>
                <a:tab pos="39878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 Locations </a:t>
            </a:r>
            <a:r>
              <a:rPr sz="3200" spc="-6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5"/>
              </a:spcBef>
              <a:buAutoNum type="arabicParenR"/>
              <a:tabLst>
                <a:tab pos="42481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24*7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rbel"/>
                <a:cs typeface="Corbel"/>
              </a:rPr>
              <a:t>accessibility.</a:t>
            </a:r>
            <a:endParaRPr sz="3200">
              <a:latin typeface="Corbel"/>
              <a:cs typeface="Corbel"/>
            </a:endParaRPr>
          </a:p>
          <a:p>
            <a:pPr marL="12700" marR="5080">
              <a:lnSpc>
                <a:spcPct val="90000"/>
              </a:lnSpc>
              <a:spcBef>
                <a:spcPts val="1200"/>
              </a:spcBef>
              <a:buAutoNum type="arabicParenR"/>
              <a:tabLst>
                <a:tab pos="381635" algn="l"/>
              </a:tabLst>
            </a:pPr>
            <a:r>
              <a:rPr sz="3200" spc="-10" dirty="0">
                <a:solidFill>
                  <a:srgbClr val="FFFFFF"/>
                </a:solidFill>
                <a:latin typeface="Corbel"/>
                <a:cs typeface="Corbel"/>
              </a:rPr>
              <a:t>Access</a:t>
            </a: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appointments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on your computer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laptop.</a:t>
            </a:r>
            <a:endParaRPr sz="3200">
              <a:latin typeface="Corbel"/>
              <a:cs typeface="Corbel"/>
            </a:endParaRPr>
          </a:p>
          <a:p>
            <a:pPr marL="12700" marR="1179830">
              <a:lnSpc>
                <a:spcPts val="3460"/>
              </a:lnSpc>
              <a:spcBef>
                <a:spcPts val="1245"/>
              </a:spcBef>
              <a:buAutoNum type="arabicParenR"/>
              <a:tabLst>
                <a:tab pos="40894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Organize</a:t>
            </a:r>
            <a:r>
              <a:rPr sz="32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your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schedule</a:t>
            </a:r>
            <a:r>
              <a:rPr sz="32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better.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1577339"/>
            <a:ext cx="6501384" cy="41285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6743" y="762000"/>
            <a:ext cx="4715510" cy="5379720"/>
            <a:chOff x="7476743" y="762000"/>
            <a:chExt cx="4715510" cy="5379720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743" y="762000"/>
              <a:ext cx="4584192" cy="5379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866647"/>
            <a:ext cx="3329940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724" y="2259533"/>
            <a:ext cx="7074534" cy="27571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spc="-25" dirty="0">
                <a:solidFill>
                  <a:srgbClr val="D9F0F6"/>
                </a:solidFill>
                <a:latin typeface="Times New Roman"/>
                <a:cs typeface="Times New Roman"/>
              </a:rPr>
              <a:t>Technology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creates the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way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ahead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for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effective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 patient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record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management</a:t>
            </a:r>
            <a:r>
              <a:rPr sz="2800" spc="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form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advanced hospital information system. From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capturing,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storing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and disseminating records 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reducing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2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risk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legal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threat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due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unmanaged medical records, hospital information </a:t>
            </a:r>
            <a:r>
              <a:rPr sz="2800" spc="-68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system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is instrumental</a:t>
            </a:r>
            <a:r>
              <a:rPr sz="2800" spc="-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at every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stage.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12192000" cy="5346700"/>
            <a:chOff x="0" y="762000"/>
            <a:chExt cx="12192000" cy="534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12185904" cy="53461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08557"/>
            <a:ext cx="297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0" dirty="0">
                <a:latin typeface="Corbel"/>
                <a:cs typeface="Corbel"/>
              </a:rPr>
              <a:t>T</a:t>
            </a:r>
            <a:r>
              <a:rPr sz="3600" b="1" spc="-60" dirty="0">
                <a:latin typeface="Corbel"/>
                <a:cs typeface="Corbel"/>
              </a:rPr>
              <a:t>e</a:t>
            </a:r>
            <a:r>
              <a:rPr sz="3600" b="1" spc="-65" dirty="0">
                <a:latin typeface="Corbel"/>
                <a:cs typeface="Corbel"/>
              </a:rPr>
              <a:t>a</a:t>
            </a:r>
            <a:r>
              <a:rPr sz="3600" b="1" dirty="0">
                <a:latin typeface="Corbel"/>
                <a:cs typeface="Corbel"/>
              </a:rPr>
              <a:t>m</a:t>
            </a:r>
            <a:r>
              <a:rPr sz="3600" b="1" spc="-125" dirty="0">
                <a:latin typeface="Corbel"/>
                <a:cs typeface="Corbel"/>
              </a:rPr>
              <a:t> </a:t>
            </a:r>
            <a:r>
              <a:rPr sz="3600" b="1" spc="-60" dirty="0">
                <a:latin typeface="Corbel"/>
                <a:cs typeface="Corbel"/>
              </a:rPr>
              <a:t>Me</a:t>
            </a:r>
            <a:r>
              <a:rPr sz="3600" b="1" spc="-55" dirty="0">
                <a:latin typeface="Corbel"/>
                <a:cs typeface="Corbel"/>
              </a:rPr>
              <a:t>m</a:t>
            </a:r>
            <a:r>
              <a:rPr sz="3600" b="1" spc="-65" dirty="0">
                <a:latin typeface="Corbel"/>
                <a:cs typeface="Corbel"/>
              </a:rPr>
              <a:t>b</a:t>
            </a:r>
            <a:r>
              <a:rPr sz="3600" b="1" spc="-60" dirty="0">
                <a:latin typeface="Corbel"/>
                <a:cs typeface="Corbel"/>
              </a:rPr>
              <a:t>er</a:t>
            </a:r>
            <a:r>
              <a:rPr sz="3600" b="1" dirty="0">
                <a:latin typeface="Corbel"/>
                <a:cs typeface="Corbel"/>
              </a:rPr>
              <a:t>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75" y="2376297"/>
            <a:ext cx="2213610" cy="24218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085"/>
              </a:spcBef>
              <a:buAutoNum type="arabicPeriod"/>
              <a:tabLst>
                <a:tab pos="217170" algn="l"/>
              </a:tabLs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SHU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BHA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sz="18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SHARMA</a:t>
            </a:r>
            <a:endParaRPr sz="1800">
              <a:latin typeface="Corbel"/>
              <a:cs typeface="Corbel"/>
            </a:endParaRPr>
          </a:p>
          <a:p>
            <a:pPr marL="236220" indent="-224154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854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NARESH</a:t>
            </a:r>
            <a:endParaRPr sz="1800">
              <a:latin typeface="Corbel"/>
              <a:cs typeface="Corbel"/>
            </a:endParaRPr>
          </a:p>
          <a:p>
            <a:pPr marL="220979" indent="-20891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1615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KIRAN</a:t>
            </a:r>
            <a:endParaRPr sz="1800">
              <a:latin typeface="Corbel"/>
              <a:cs typeface="Corbel"/>
            </a:endParaRPr>
          </a:p>
          <a:p>
            <a:pPr marL="235585" indent="-223520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220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ROHIT</a:t>
            </a:r>
            <a:endParaRPr sz="1800">
              <a:latin typeface="Corbel"/>
              <a:cs typeface="Corbel"/>
            </a:endParaRPr>
          </a:p>
          <a:p>
            <a:pPr marL="202565" indent="-1905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03200" algn="l"/>
              </a:tabLst>
            </a:pP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YASHI</a:t>
            </a:r>
            <a:endParaRPr sz="1800">
              <a:latin typeface="Corbel"/>
              <a:cs typeface="Corbel"/>
            </a:endParaRPr>
          </a:p>
          <a:p>
            <a:pPr marL="239395" indent="-227329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029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MANEESHA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09176" y="758951"/>
            <a:ext cx="2078989" cy="2344420"/>
          </a:xfrm>
          <a:custGeom>
            <a:avLst/>
            <a:gdLst/>
            <a:ahLst/>
            <a:cxnLst/>
            <a:rect l="l" t="t" r="r" b="b"/>
            <a:pathLst>
              <a:path w="2078990" h="2344420">
                <a:moveTo>
                  <a:pt x="2078735" y="0"/>
                </a:moveTo>
                <a:lnTo>
                  <a:pt x="0" y="0"/>
                </a:lnTo>
                <a:lnTo>
                  <a:pt x="0" y="2343912"/>
                </a:lnTo>
                <a:lnTo>
                  <a:pt x="2078735" y="2343912"/>
                </a:lnTo>
                <a:lnTo>
                  <a:pt x="2078735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54296" y="758951"/>
            <a:ext cx="6833870" cy="5331460"/>
            <a:chOff x="4654296" y="758951"/>
            <a:chExt cx="6833870" cy="5331460"/>
          </a:xfrm>
        </p:grpSpPr>
        <p:sp>
          <p:nvSpPr>
            <p:cNvPr id="7" name="object 7"/>
            <p:cNvSpPr/>
            <p:nvPr/>
          </p:nvSpPr>
          <p:spPr>
            <a:xfrm>
              <a:off x="5137404" y="4081272"/>
              <a:ext cx="2158365" cy="2009139"/>
            </a:xfrm>
            <a:custGeom>
              <a:avLst/>
              <a:gdLst/>
              <a:ahLst/>
              <a:cxnLst/>
              <a:rect l="l" t="t" r="r" b="b"/>
              <a:pathLst>
                <a:path w="2158365" h="2009139">
                  <a:moveTo>
                    <a:pt x="2157983" y="0"/>
                  </a:moveTo>
                  <a:lnTo>
                    <a:pt x="0" y="0"/>
                  </a:lnTo>
                  <a:lnTo>
                    <a:pt x="0" y="2008632"/>
                  </a:lnTo>
                  <a:lnTo>
                    <a:pt x="2157983" y="2008632"/>
                  </a:lnTo>
                  <a:lnTo>
                    <a:pt x="2157983" y="0"/>
                  </a:lnTo>
                  <a:close/>
                </a:path>
              </a:pathLst>
            </a:custGeom>
            <a:solidFill>
              <a:srgbClr val="7E7E7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6" y="3264407"/>
              <a:ext cx="6833616" cy="28254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404" y="758951"/>
              <a:ext cx="4113276" cy="2519172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45505" cy="6858000"/>
          </a:xfrm>
          <a:custGeom>
            <a:avLst/>
            <a:gdLst/>
            <a:ahLst/>
            <a:cxnLst/>
            <a:rect l="l" t="t" r="r" b="b"/>
            <a:pathLst>
              <a:path w="5945505" h="6858000">
                <a:moveTo>
                  <a:pt x="5945124" y="0"/>
                </a:moveTo>
                <a:lnTo>
                  <a:pt x="0" y="0"/>
                </a:lnTo>
                <a:lnTo>
                  <a:pt x="0" y="6858000"/>
                </a:lnTo>
                <a:lnTo>
                  <a:pt x="5945124" y="6858000"/>
                </a:lnTo>
                <a:lnTo>
                  <a:pt x="594512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903" y="769061"/>
            <a:ext cx="333057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05" dirty="0">
                <a:latin typeface="Corbel"/>
                <a:cs typeface="Corbel"/>
              </a:rPr>
              <a:t>U</a:t>
            </a:r>
            <a:r>
              <a:rPr sz="5300" b="1" spc="-95" dirty="0">
                <a:latin typeface="Corbel"/>
                <a:cs typeface="Corbel"/>
              </a:rPr>
              <a:t>I</a:t>
            </a:r>
            <a:r>
              <a:rPr sz="5300" b="1" spc="-90" dirty="0">
                <a:latin typeface="Corbel"/>
                <a:cs typeface="Corbel"/>
              </a:rPr>
              <a:t>D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235" dirty="0">
                <a:latin typeface="Corbel"/>
                <a:cs typeface="Corbel"/>
              </a:rPr>
              <a:t> </a:t>
            </a:r>
            <a:r>
              <a:rPr sz="5300" b="1" spc="-105" dirty="0">
                <a:latin typeface="Corbel"/>
                <a:cs typeface="Corbel"/>
              </a:rPr>
              <a:t>B</a:t>
            </a:r>
            <a:r>
              <a:rPr sz="5300" b="1" dirty="0">
                <a:latin typeface="Corbel"/>
                <a:cs typeface="Corbel"/>
              </a:rPr>
              <a:t>Y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691" y="1895601"/>
            <a:ext cx="3451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MR.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BALAKRISHNA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45" dirty="0">
                <a:solidFill>
                  <a:srgbClr val="D9F0F6"/>
                </a:solidFill>
                <a:latin typeface="Corbel"/>
                <a:cs typeface="Corbel"/>
              </a:rPr>
              <a:t>PALLA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3600" y="0"/>
            <a:ext cx="6248400" cy="6853555"/>
            <a:chOff x="5943600" y="0"/>
            <a:chExt cx="6248400" cy="685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20" y="0"/>
              <a:ext cx="2970276" cy="3337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0"/>
              <a:ext cx="6248400" cy="6853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"/>
            <a:ext cx="6041390" cy="6858000"/>
            <a:chOff x="0" y="57"/>
            <a:chExt cx="60413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"/>
              <a:ext cx="6041134" cy="68578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58951"/>
              <a:ext cx="3444240" cy="5331460"/>
            </a:xfrm>
            <a:custGeom>
              <a:avLst/>
              <a:gdLst/>
              <a:ahLst/>
              <a:cxnLst/>
              <a:rect l="l" t="t" r="r" b="b"/>
              <a:pathLst>
                <a:path w="3444240" h="5331460">
                  <a:moveTo>
                    <a:pt x="3444240" y="0"/>
                  </a:moveTo>
                  <a:lnTo>
                    <a:pt x="0" y="0"/>
                  </a:lnTo>
                  <a:lnTo>
                    <a:pt x="0" y="5330952"/>
                  </a:lnTo>
                  <a:lnTo>
                    <a:pt x="3444240" y="5330952"/>
                  </a:lnTo>
                  <a:lnTo>
                    <a:pt x="344424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5" y="759917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b="1" spc="-65" dirty="0">
                <a:latin typeface="Corbel"/>
                <a:cs typeface="Corbel"/>
              </a:rPr>
              <a:t>PROJECT	</a:t>
            </a:r>
            <a:r>
              <a:rPr sz="2400" b="1" spc="-60" dirty="0">
                <a:latin typeface="Corbel"/>
                <a:cs typeface="Corbel"/>
              </a:rPr>
              <a:t>INTRODUCTION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25" y="1190370"/>
            <a:ext cx="3430270" cy="4629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35560" indent="1828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Doctor</a:t>
            </a:r>
            <a:r>
              <a:rPr sz="2000" spc="-10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Ap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ointment 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application</a:t>
            </a:r>
            <a:r>
              <a:rPr sz="20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 </a:t>
            </a:r>
            <a:r>
              <a:rPr sz="2000" spc="-3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gives 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solution to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polyclinic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000">
              <a:latin typeface="Corbel"/>
              <a:cs typeface="Corbel"/>
            </a:endParaRPr>
          </a:p>
          <a:p>
            <a:pPr marL="12700" marR="5080" indent="182880">
              <a:lnSpc>
                <a:spcPct val="90000"/>
              </a:lnSpc>
              <a:spcBef>
                <a:spcPts val="117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manages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complete appointment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details in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single application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in a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single</a:t>
            </a:r>
            <a:r>
              <a:rPr sz="20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database.</a:t>
            </a:r>
            <a:endParaRPr sz="2000">
              <a:latin typeface="Corbel"/>
              <a:cs typeface="Corbel"/>
            </a:endParaRPr>
          </a:p>
          <a:p>
            <a:pPr marL="12700" marR="125730" indent="215900" algn="just">
              <a:lnSpc>
                <a:spcPct val="90100"/>
              </a:lnSpc>
              <a:spcBef>
                <a:spcPts val="119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users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will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use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system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handle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functionalities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easily.</a:t>
            </a:r>
            <a:endParaRPr sz="2000">
              <a:latin typeface="Corbel"/>
              <a:cs typeface="Corbel"/>
            </a:endParaRPr>
          </a:p>
          <a:p>
            <a:pPr marL="12700" marR="84455" indent="182880">
              <a:lnSpc>
                <a:spcPts val="2160"/>
              </a:lnSpc>
              <a:spcBef>
                <a:spcPts val="123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intention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of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is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reduce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overtime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pay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increase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number of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treated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accurately.</a:t>
            </a:r>
            <a:endParaRPr sz="2000">
              <a:latin typeface="Corbel"/>
              <a:cs typeface="Corbe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0"/>
            <a:ext cx="6041136" cy="3374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3483862"/>
            <a:ext cx="6033516" cy="33649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846531"/>
            <a:ext cx="2233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60" dirty="0">
                <a:latin typeface="Corbel"/>
                <a:cs typeface="Corbel"/>
              </a:rPr>
              <a:t>OBJECTIVE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74" y="1685290"/>
            <a:ext cx="4298950" cy="42938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90805">
              <a:lnSpc>
                <a:spcPts val="2590"/>
              </a:lnSpc>
              <a:spcBef>
                <a:spcPts val="42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prov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de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enient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of  appointment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reservation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for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231775">
              <a:lnSpc>
                <a:spcPts val="2590"/>
              </a:lnSpc>
              <a:spcBef>
                <a:spcPts val="207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mputerized 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pa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ien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75" dirty="0">
                <a:solidFill>
                  <a:srgbClr val="FFFFFF"/>
                </a:solidFill>
                <a:latin typeface="Corbel"/>
                <a:cs typeface="Corbel"/>
              </a:rPr>
              <a:t>’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s 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information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review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maintenance.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5080" algn="just">
              <a:lnSpc>
                <a:spcPts val="2590"/>
              </a:lnSpc>
              <a:spcBef>
                <a:spcPts val="2070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ve</a:t>
            </a:r>
            <a:r>
              <a:rPr sz="2400"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cli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staf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fs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 easy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  in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doing information maintenance </a:t>
            </a:r>
            <a:r>
              <a:rPr sz="2400" spc="-4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and updates.</a:t>
            </a:r>
            <a:endParaRPr sz="240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0" y="1163603"/>
            <a:ext cx="2092452" cy="193926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37403" y="4081271"/>
            <a:ext cx="2158365" cy="2009139"/>
          </a:xfrm>
          <a:custGeom>
            <a:avLst/>
            <a:gdLst/>
            <a:ahLst/>
            <a:cxnLst/>
            <a:rect l="l" t="t" r="r" b="b"/>
            <a:pathLst>
              <a:path w="2158365" h="2009139">
                <a:moveTo>
                  <a:pt x="2157983" y="0"/>
                </a:moveTo>
                <a:lnTo>
                  <a:pt x="0" y="0"/>
                </a:lnTo>
                <a:lnTo>
                  <a:pt x="0" y="2008632"/>
                </a:lnTo>
                <a:lnTo>
                  <a:pt x="2157983" y="2008632"/>
                </a:lnTo>
                <a:lnTo>
                  <a:pt x="2157983" y="0"/>
                </a:lnTo>
                <a:close/>
              </a:path>
            </a:pathLst>
          </a:custGeom>
          <a:solidFill>
            <a:srgbClr val="BEBEB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37403" y="758951"/>
            <a:ext cx="6350635" cy="5331460"/>
            <a:chOff x="5137403" y="758951"/>
            <a:chExt cx="6350635" cy="5331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503" y="3264420"/>
              <a:ext cx="4026407" cy="28253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758951"/>
              <a:ext cx="4113276" cy="316077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7623" y="762000"/>
            <a:ext cx="5294630" cy="6022975"/>
            <a:chOff x="6897623" y="762000"/>
            <a:chExt cx="5294630" cy="6022975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7623" y="4559806"/>
              <a:ext cx="2363724" cy="2225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623" y="783335"/>
              <a:ext cx="5189220" cy="37764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2411" y="4559808"/>
              <a:ext cx="2630424" cy="18928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1012697"/>
            <a:ext cx="6170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6710" algn="l"/>
              </a:tabLst>
            </a:pPr>
            <a:r>
              <a:rPr sz="4800" b="1" spc="-90" dirty="0">
                <a:latin typeface="Corbel"/>
                <a:cs typeface="Corbel"/>
              </a:rPr>
              <a:t>PROBLEM	</a:t>
            </a:r>
            <a:r>
              <a:rPr sz="4800" b="1" spc="-150" dirty="0">
                <a:latin typeface="Corbel"/>
                <a:cs typeface="Corbel"/>
              </a:rPr>
              <a:t>STATEMENT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59" y="1933955"/>
            <a:ext cx="6743700" cy="42626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3711" y="352043"/>
            <a:ext cx="3828415" cy="6487795"/>
            <a:chOff x="8363711" y="352043"/>
            <a:chExt cx="3828415" cy="6487795"/>
          </a:xfrm>
        </p:grpSpPr>
        <p:sp>
          <p:nvSpPr>
            <p:cNvPr id="3" name="object 3"/>
            <p:cNvSpPr/>
            <p:nvPr/>
          </p:nvSpPr>
          <p:spPr>
            <a:xfrm>
              <a:off x="9270491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3711" y="352043"/>
              <a:ext cx="3765804" cy="3070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767" y="3523486"/>
              <a:ext cx="3761231" cy="33162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3827" y="1371041"/>
            <a:ext cx="601218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Corbel"/>
                <a:cs typeface="Corbel"/>
              </a:rPr>
              <a:t>LI</a:t>
            </a:r>
            <a:r>
              <a:rPr b="1" spc="-100" dirty="0">
                <a:latin typeface="Corbel"/>
                <a:cs typeface="Corbel"/>
              </a:rPr>
              <a:t>S</a:t>
            </a:r>
            <a:r>
              <a:rPr b="1" dirty="0">
                <a:latin typeface="Corbel"/>
                <a:cs typeface="Corbel"/>
              </a:rPr>
              <a:t>T</a:t>
            </a:r>
            <a:r>
              <a:rPr b="1" spc="-470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O</a:t>
            </a:r>
            <a:r>
              <a:rPr b="1" dirty="0">
                <a:latin typeface="Corbel"/>
                <a:cs typeface="Corbel"/>
              </a:rPr>
              <a:t>F</a:t>
            </a:r>
            <a:r>
              <a:rPr b="1" spc="-215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MOD</a:t>
            </a:r>
            <a:r>
              <a:rPr b="1" spc="-90" dirty="0">
                <a:latin typeface="Corbel"/>
                <a:cs typeface="Corbel"/>
              </a:rPr>
              <a:t>U</a:t>
            </a:r>
            <a:r>
              <a:rPr b="1" spc="-95" dirty="0">
                <a:latin typeface="Corbel"/>
                <a:cs typeface="Corbel"/>
              </a:rPr>
              <a:t>L</a:t>
            </a:r>
            <a:r>
              <a:rPr b="1" spc="-100" dirty="0">
                <a:latin typeface="Corbel"/>
                <a:cs typeface="Corbel"/>
              </a:rPr>
              <a:t>E</a:t>
            </a:r>
            <a:r>
              <a:rPr b="1" dirty="0">
                <a:latin typeface="Corbel"/>
                <a:cs typeface="Corbe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3827" y="2738124"/>
            <a:ext cx="1733550" cy="21291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815"/>
              </a:spcBef>
              <a:buChar char="-"/>
              <a:tabLst>
                <a:tab pos="281305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Admin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0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Doctor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5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Pati</a:t>
            </a:r>
            <a:r>
              <a:rPr sz="4000" dirty="0">
                <a:solidFill>
                  <a:srgbClr val="D9F0F6"/>
                </a:solidFill>
                <a:latin typeface="Times New Roman"/>
                <a:cs typeface="Times New Roman"/>
              </a:rPr>
              <a:t>e</a:t>
            </a: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nt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3735" y="2520695"/>
            <a:ext cx="4192523" cy="3416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58951"/>
            <a:ext cx="2921635" cy="5337175"/>
          </a:xfrm>
          <a:custGeom>
            <a:avLst/>
            <a:gdLst/>
            <a:ahLst/>
            <a:cxnLst/>
            <a:rect l="l" t="t" r="r" b="b"/>
            <a:pathLst>
              <a:path w="2921634" h="5337175">
                <a:moveTo>
                  <a:pt x="2921508" y="3048"/>
                </a:moveTo>
                <a:lnTo>
                  <a:pt x="2921495" y="0"/>
                </a:lnTo>
                <a:lnTo>
                  <a:pt x="2545080" y="0"/>
                </a:lnTo>
                <a:lnTo>
                  <a:pt x="2545080" y="3048"/>
                </a:lnTo>
                <a:lnTo>
                  <a:pt x="0" y="3048"/>
                </a:lnTo>
                <a:lnTo>
                  <a:pt x="0" y="5337048"/>
                </a:lnTo>
                <a:lnTo>
                  <a:pt x="2921508" y="5337048"/>
                </a:lnTo>
                <a:lnTo>
                  <a:pt x="2921508" y="3048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863" y="859993"/>
            <a:ext cx="4620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2020" algn="l"/>
              </a:tabLst>
            </a:pPr>
            <a:r>
              <a:rPr sz="3600" b="1" spc="-55" dirty="0">
                <a:latin typeface="Corbel"/>
                <a:cs typeface="Corbel"/>
              </a:rPr>
              <a:t>PRODUCT	</a:t>
            </a:r>
            <a:r>
              <a:rPr sz="3600" b="1" spc="-60" dirty="0">
                <a:latin typeface="Corbel"/>
                <a:cs typeface="Corbel"/>
              </a:rPr>
              <a:t>FUNCTIONS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" y="1586864"/>
            <a:ext cx="4364355" cy="33185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6730">
              <a:lnSpc>
                <a:spcPts val="3460"/>
              </a:lnSpc>
              <a:spcBef>
                <a:spcPts val="535"/>
              </a:spcBef>
              <a:buAutoNum type="arabicParenR"/>
              <a:tabLst>
                <a:tab pos="398145" algn="l"/>
                <a:tab pos="64960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Profile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management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by	Admin.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42481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Registration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login</a:t>
            </a:r>
            <a:endParaRPr sz="3200">
              <a:latin typeface="Corbel"/>
              <a:cs typeface="Corbel"/>
            </a:endParaRPr>
          </a:p>
          <a:p>
            <a:pPr marL="1463675" lvl="1" indent="-782955">
              <a:lnSpc>
                <a:spcPct val="100000"/>
              </a:lnSpc>
              <a:spcBef>
                <a:spcPts val="819"/>
              </a:spcBef>
              <a:buAutoNum type="arabicParenR"/>
              <a:tabLst>
                <a:tab pos="1463675" algn="l"/>
                <a:tab pos="146431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</a:t>
            </a:r>
            <a:endParaRPr sz="3200">
              <a:latin typeface="Corbel"/>
              <a:cs typeface="Corbel"/>
            </a:endParaRPr>
          </a:p>
          <a:p>
            <a:pPr marL="1570355" lvl="1" indent="-808990">
              <a:lnSpc>
                <a:spcPct val="100000"/>
              </a:lnSpc>
              <a:spcBef>
                <a:spcPts val="815"/>
              </a:spcBef>
              <a:buAutoNum type="arabicParenR"/>
              <a:tabLst>
                <a:tab pos="1570355" algn="l"/>
                <a:tab pos="157099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Patients</a:t>
            </a:r>
            <a:endParaRPr sz="3200">
              <a:latin typeface="Corbel"/>
              <a:cs typeface="Corbel"/>
            </a:endParaRPr>
          </a:p>
          <a:p>
            <a:pPr marL="400050" indent="-387985">
              <a:lnSpc>
                <a:spcPct val="100000"/>
              </a:lnSpc>
              <a:spcBef>
                <a:spcPts val="820"/>
              </a:spcBef>
              <a:buAutoNum type="arabicParenR"/>
              <a:tabLst>
                <a:tab pos="40068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Maintenance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3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records</a:t>
            </a:r>
            <a:endParaRPr sz="32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403" y="758951"/>
            <a:ext cx="6193536" cy="5330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376" y="454088"/>
            <a:ext cx="11249025" cy="5908675"/>
            <a:chOff x="472376" y="454088"/>
            <a:chExt cx="11249025" cy="5908675"/>
          </a:xfrm>
        </p:grpSpPr>
        <p:sp>
          <p:nvSpPr>
            <p:cNvPr id="3" name="object 3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58724"/>
              <a:ext cx="8293608" cy="5897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233</Words>
  <Application>Microsoft Office PowerPoint</Application>
  <PresentationFormat>Custom</PresentationFormat>
  <Paragraphs>45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Doctor  Appointment  System</vt:lpstr>
      <vt:lpstr>Team Members</vt:lpstr>
      <vt:lpstr>GUIDED BY</vt:lpstr>
      <vt:lpstr>PROJECT INTRODUCTION</vt:lpstr>
      <vt:lpstr>OBJECTIVE</vt:lpstr>
      <vt:lpstr>PROBLEM STATEMENT</vt:lpstr>
      <vt:lpstr>LIST OF MODULES</vt:lpstr>
      <vt:lpstr>PRODUCT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TECHNOLOGIES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 Appointment  System</dc:title>
  <cp:lastModifiedBy>Hp</cp:lastModifiedBy>
  <cp:revision>4</cp:revision>
  <dcterms:created xsi:type="dcterms:W3CDTF">2022-05-31T07:20:52Z</dcterms:created>
  <dcterms:modified xsi:type="dcterms:W3CDTF">2022-05-31T07:23:38Z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2022-05-31T00:00:00Z</vt:filetime>
  </property>
</Properties>
</file>